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2" r:id="rId16"/>
    <p:sldId id="291" r:id="rId17"/>
    <p:sldId id="270" r:id="rId18"/>
    <p:sldId id="272" r:id="rId19"/>
    <p:sldId id="273" r:id="rId20"/>
    <p:sldId id="274" r:id="rId21"/>
    <p:sldId id="275" r:id="rId22"/>
    <p:sldId id="276" r:id="rId23"/>
    <p:sldId id="288" r:id="rId24"/>
    <p:sldId id="277" r:id="rId25"/>
    <p:sldId id="290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9" r:id="rId35"/>
    <p:sldId id="286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69496" autoAdjust="0"/>
  </p:normalViewPr>
  <p:slideViewPr>
    <p:cSldViewPr>
      <p:cViewPr varScale="1">
        <p:scale>
          <a:sx n="81" d="100"/>
          <a:sy n="81" d="100"/>
        </p:scale>
        <p:origin x="24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7678A31-5C44-4699-8581-944BDDB27CEC}" type="datetimeFigureOut">
              <a:rPr lang="en-US"/>
              <a:pPr>
                <a:defRPr/>
              </a:pPr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74F301-52CF-4FC0-B8CE-73876EFD5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7614D85-F596-4D6D-B81A-050C83568292}" type="datetimeFigureOut">
              <a:rPr lang="en-US"/>
              <a:pPr>
                <a:defRPr/>
              </a:pPr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14D7110-DB02-4116-82E5-CC4F5A02E8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3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Replace the</a:t>
            </a:r>
            <a:r>
              <a:rPr lang="en-US" altLang="en-US" baseline="0" dirty="0" smtClean="0"/>
              <a:t> CAT logo with your organization’s logo. </a:t>
            </a: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8AE85C-2F26-41A1-9B9B-6D625A6B7328}" type="slidenum">
              <a:rPr lang="en-US" altLang="en-US" smtClean="0">
                <a:latin typeface="Century Gothic" panose="020B0502020202020204" pitchFamily="34" charset="0"/>
              </a:rPr>
              <a:pPr/>
              <a:t>1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08BE9D-64D6-4428-8DB3-B8F80A0D7911}" type="slidenum">
              <a:rPr lang="en-US" altLang="en-US" smtClean="0">
                <a:latin typeface="Century Gothic" panose="020B0502020202020204" pitchFamily="34" charset="0"/>
              </a:rPr>
              <a:pPr/>
              <a:t>10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1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ED4631-C379-4D56-95D7-D1D2F56ED026}" type="slidenum">
              <a:rPr lang="en-US" altLang="en-US" smtClean="0">
                <a:latin typeface="Century Gothic" panose="020B0502020202020204" pitchFamily="34" charset="0"/>
              </a:rPr>
              <a:pPr/>
              <a:t>11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8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1EE210-6852-48CB-BA59-9C5B3FEFD226}" type="slidenum">
              <a:rPr lang="en-US" altLang="en-US" smtClean="0">
                <a:latin typeface="Century Gothic" panose="020B0502020202020204" pitchFamily="34" charset="0"/>
              </a:rPr>
              <a:pPr/>
              <a:t>12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3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A1C5A7-48F7-4597-A271-35F02B0538D4}" type="slidenum">
              <a:rPr lang="en-US" altLang="en-US" smtClean="0">
                <a:latin typeface="Century Gothic" panose="020B0502020202020204" pitchFamily="34" charset="0"/>
              </a:rPr>
              <a:pPr/>
              <a:t>13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3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This</a:t>
            </a:r>
            <a:r>
              <a:rPr lang="en-US" altLang="en-US" baseline="0" dirty="0" smtClean="0"/>
              <a:t> is a sample of a foster plea we would send out via the Google group. Please replace with an example from your organization. </a:t>
            </a: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156844-16D3-4309-BB2A-41F170A11C6B}" type="slidenum">
              <a:rPr lang="en-US" altLang="en-US" smtClean="0">
                <a:latin typeface="Century Gothic" panose="020B0502020202020204" pitchFamily="34" charset="0"/>
              </a:rPr>
              <a:pPr/>
              <a:t>14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54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D7110-DB02-4116-82E5-CC4F5A02E8C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8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8044B-CDCD-4FBE-AE4D-CB18AFF9E88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2941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2C7F4F-CEDA-4604-BADB-90521BE6BD3A}" type="slidenum">
              <a:rPr lang="en-US" altLang="en-US" smtClean="0">
                <a:latin typeface="Century Gothic" panose="020B0502020202020204" pitchFamily="34" charset="0"/>
              </a:rPr>
              <a:pPr/>
              <a:t>17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592C60-C8EA-43EB-AC55-1D2DBE0CF6D0}" type="slidenum">
              <a:rPr lang="en-US" altLang="en-US" smtClean="0">
                <a:latin typeface="Century Gothic" panose="020B0502020202020204" pitchFamily="34" charset="0"/>
              </a:rPr>
              <a:pPr/>
              <a:t>18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78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D02E9B-53D9-49E1-84CB-73E3A84923ED}" type="slidenum">
              <a:rPr lang="en-US" altLang="en-US" smtClean="0">
                <a:latin typeface="Century Gothic" panose="020B0502020202020204" pitchFamily="34" charset="0"/>
              </a:rPr>
              <a:pPr/>
              <a:t>19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4822A0-305B-4250-B5E7-8441F57C7EA6}" type="slidenum">
              <a:rPr lang="en-US" altLang="en-US" smtClean="0">
                <a:latin typeface="Century Gothic" panose="020B0502020202020204" pitchFamily="34" charset="0"/>
              </a:rPr>
              <a:pPr/>
              <a:t>2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9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90EF47-3285-4289-BA3E-80146867EF45}" type="slidenum">
              <a:rPr lang="en-US" altLang="en-US" smtClean="0">
                <a:latin typeface="Century Gothic" panose="020B0502020202020204" pitchFamily="34" charset="0"/>
              </a:rPr>
              <a:pPr/>
              <a:t>20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3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Replace</a:t>
            </a:r>
            <a:r>
              <a:rPr lang="en-US" altLang="en-US" baseline="0" dirty="0" smtClean="0"/>
              <a:t> with a medical record from your shelter </a:t>
            </a: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4DB16F-47D5-44CC-A7A9-58A846677FC2}" type="slidenum">
              <a:rPr lang="en-US" altLang="en-US" smtClean="0">
                <a:latin typeface="Century Gothic" panose="020B0502020202020204" pitchFamily="34" charset="0"/>
              </a:rPr>
              <a:pPr/>
              <a:t>21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1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443DD9-12CA-4225-A859-8067D2C4433B}" type="slidenum">
              <a:rPr lang="en-US" altLang="en-US" smtClean="0">
                <a:latin typeface="Century Gothic" panose="020B0502020202020204" pitchFamily="34" charset="0"/>
              </a:rPr>
              <a:pPr/>
              <a:t>22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1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206762-4078-426B-9F3B-BAA802AF874A}" type="slidenum">
              <a:rPr lang="en-US" altLang="en-US" smtClean="0">
                <a:latin typeface="Century Gothic" panose="020B0502020202020204" pitchFamily="34" charset="0"/>
              </a:rPr>
              <a:pPr/>
              <a:t>23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2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C56777-C93A-4722-ACCD-11E0D864003B}" type="slidenum">
              <a:rPr lang="en-US" altLang="en-US" smtClean="0">
                <a:latin typeface="Century Gothic" panose="020B0502020202020204" pitchFamily="34" charset="0"/>
              </a:rPr>
              <a:pPr/>
              <a:t>24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73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3197D0-1456-4A09-8E9A-665A6F303E03}" type="slidenum">
              <a:rPr lang="en-US" altLang="en-US" smtClean="0">
                <a:latin typeface="Century Gothic" panose="020B0502020202020204" pitchFamily="34" charset="0"/>
              </a:rPr>
              <a:pPr/>
              <a:t>25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Insert</a:t>
            </a:r>
            <a:r>
              <a:rPr lang="en-US" altLang="en-US" baseline="0" dirty="0" smtClean="0"/>
              <a:t> your organization’s name.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0FFFCA-C107-43CC-93DE-E390C1D03FE7}" type="slidenum">
              <a:rPr lang="en-US" altLang="en-US" smtClean="0">
                <a:latin typeface="Century Gothic" panose="020B0502020202020204" pitchFamily="34" charset="0"/>
              </a:rPr>
              <a:pPr/>
              <a:t>26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45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B99F7C-8A89-4B53-AB99-C424BA917021}" type="slidenum">
              <a:rPr lang="en-US" altLang="en-US" smtClean="0">
                <a:latin typeface="Century Gothic" panose="020B0502020202020204" pitchFamily="34" charset="0"/>
              </a:rPr>
              <a:pPr/>
              <a:t>27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27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083C3F-F614-4049-9C5D-81B2EF0C87FC}" type="slidenum">
              <a:rPr lang="en-US" altLang="en-US" smtClean="0">
                <a:latin typeface="Century Gothic" panose="020B0502020202020204" pitchFamily="34" charset="0"/>
              </a:rPr>
              <a:pPr/>
              <a:t>28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7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32B6BC-8D15-4CF5-B636-18149A8FB9AA}" type="slidenum">
              <a:rPr lang="en-US" altLang="en-US" smtClean="0">
                <a:latin typeface="Century Gothic" panose="020B0502020202020204" pitchFamily="34" charset="0"/>
              </a:rPr>
              <a:pPr/>
              <a:t>29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975D02-75E4-49DD-BA55-5803189B18D1}" type="slidenum">
              <a:rPr lang="en-US" altLang="en-US" smtClean="0">
                <a:latin typeface="Century Gothic" panose="020B0502020202020204" pitchFamily="34" charset="0"/>
              </a:rPr>
              <a:pPr/>
              <a:t>3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9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Replace</a:t>
            </a:r>
            <a:r>
              <a:rPr lang="en-US" altLang="en-US" baseline="0" dirty="0" smtClean="0"/>
              <a:t> with relevant information regarding your organization’s offsite opportunities</a:t>
            </a: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40BFF5-BDCF-4132-9CF6-EEC16750320E}" type="slidenum">
              <a:rPr lang="en-US" altLang="en-US" smtClean="0">
                <a:latin typeface="Century Gothic" panose="020B0502020202020204" pitchFamily="34" charset="0"/>
              </a:rPr>
              <a:pPr/>
              <a:t>30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4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6A8CF8-FE93-4548-BB17-AC2A4B51134E}" type="slidenum">
              <a:rPr lang="en-US" altLang="en-US" smtClean="0">
                <a:latin typeface="Century Gothic" panose="020B0502020202020204" pitchFamily="34" charset="0"/>
              </a:rPr>
              <a:pPr/>
              <a:t>31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2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85F348-8104-46B8-A41A-B1C83C65DE2F}" type="slidenum">
              <a:rPr lang="en-US" altLang="en-US" smtClean="0">
                <a:latin typeface="Century Gothic" panose="020B0502020202020204" pitchFamily="34" charset="0"/>
              </a:rPr>
              <a:pPr/>
              <a:t>32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4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776F6C-5099-4F4F-8276-CA150E6C0FE8}" type="slidenum">
              <a:rPr lang="en-US" altLang="en-US" smtClean="0">
                <a:latin typeface="Century Gothic" panose="020B0502020202020204" pitchFamily="34" charset="0"/>
              </a:rPr>
              <a:pPr/>
              <a:t>33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35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2D36AC-4AB7-4FD9-AAA4-F654C35C36B0}" type="slidenum">
              <a:rPr lang="en-US" altLang="en-US" smtClean="0">
                <a:latin typeface="Century Gothic" panose="020B0502020202020204" pitchFamily="34" charset="0"/>
              </a:rPr>
              <a:pPr/>
              <a:t>34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88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614B4C-987C-4283-9853-6FD1149208D2}" type="slidenum">
              <a:rPr lang="en-US" altLang="en-US" smtClean="0">
                <a:latin typeface="Century Gothic" panose="020B0502020202020204" pitchFamily="34" charset="0"/>
              </a:rPr>
              <a:pPr/>
              <a:t>35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3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EEBDFC-CE05-44D2-A973-DA5B000DF735}" type="slidenum">
              <a:rPr lang="en-US" altLang="en-US" smtClean="0">
                <a:latin typeface="Century Gothic" panose="020B0502020202020204" pitchFamily="34" charset="0"/>
              </a:rPr>
              <a:pPr/>
              <a:t>4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5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8B3FC0-E00F-484A-AD42-D529B3CF1FF3}" type="slidenum">
              <a:rPr lang="en-US" altLang="en-US" smtClean="0">
                <a:latin typeface="Century Gothic" panose="020B0502020202020204" pitchFamily="34" charset="0"/>
              </a:rPr>
              <a:pPr/>
              <a:t>5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117F4E-2C87-41CC-85F2-EA218C9E041A}" type="slidenum">
              <a:rPr lang="en-US" altLang="en-US" smtClean="0">
                <a:latin typeface="Century Gothic" panose="020B0502020202020204" pitchFamily="34" charset="0"/>
              </a:rPr>
              <a:pPr/>
              <a:t>6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6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853A2E-C25C-466E-B22F-88E267424A57}" type="slidenum">
              <a:rPr lang="en-US" altLang="en-US" smtClean="0">
                <a:latin typeface="Century Gothic" panose="020B0502020202020204" pitchFamily="34" charset="0"/>
              </a:rPr>
              <a:pPr/>
              <a:t>7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7F4BBE-E6D7-4C9B-9062-A56660BFDF8B}" type="slidenum">
              <a:rPr lang="en-US" altLang="en-US" smtClean="0">
                <a:latin typeface="Century Gothic" panose="020B0502020202020204" pitchFamily="34" charset="0"/>
              </a:rPr>
              <a:pPr/>
              <a:t>8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07E90C-8D8A-4124-9510-897B4EE840FD}" type="slidenum">
              <a:rPr lang="en-US" altLang="en-US" smtClean="0">
                <a:latin typeface="Century Gothic" panose="020B0502020202020204" pitchFamily="34" charset="0"/>
              </a:rPr>
              <a:pPr/>
              <a:t>9</a:t>
            </a:fld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384B-76C6-484B-A772-F9A74BBFCCE2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AA08-BF3F-4BC8-8FEF-EC28D5F4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23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07D1-2171-4644-BA90-FC3637185B8B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047-93ED-4C74-8FA3-0F52D6E5B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4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15AD-D70B-4CD5-9D00-ECDE2F5CD7F0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5CDA-5DE0-4425-9919-825331218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4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7234-14A1-4FB9-9ABB-BCE978B191D2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91DE-4419-45D7-92E1-AA2F1403FB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1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0C1E-F3C2-4FE5-B411-BFF7A731272B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43BE-2D71-4497-8D12-0A9BC2684F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4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8402-C7A4-4542-A0A7-22B9F723FDA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9C7C-AAAF-48F0-A3CE-9DD3969C74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8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E10C-7565-4690-950B-383A90DE6355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6FD9-4A75-40DD-B383-850FFC5FC5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366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62F7-DA5E-44A4-9D75-D061E8266313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3AA-FB28-4EB3-8EA2-3FFAE784F5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048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4BC9-F11A-4003-BE9E-D66914CDE6D4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C7C9-034B-44E8-82BF-AB0C64DAE3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8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2AB1-F686-4AF3-BB24-A4B2083773C0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A843-B809-4A2F-82B7-AFAB734F0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7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8598-DECD-45E7-9C4F-2DDEFBC2C4B1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A262-7EE3-4381-BFC1-535B64D56F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9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D55EFB9-C581-40D4-9DDD-F47F115A53FB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14CE3CE-115C-4AAC-A9DE-06191871CC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bbeck@hot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Just Playing with Kittens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Foster Training</a:t>
            </a:r>
            <a:endParaRPr lang="en-US" dirty="0"/>
          </a:p>
        </p:txBody>
      </p:sp>
      <p:pic>
        <p:nvPicPr>
          <p:cNvPr id="4099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8681" y="1828800"/>
            <a:ext cx="4770438" cy="357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Kitty-Proofing Your Home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4265613" y="1600200"/>
            <a:ext cx="4419600" cy="3505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Empty room to start</a:t>
            </a:r>
          </a:p>
          <a:p>
            <a:pPr eaLnBrk="1" hangingPunct="1"/>
            <a:r>
              <a:rPr lang="en-US" altLang="en-US" sz="2800" smtClean="0"/>
              <a:t>Only items for kittens</a:t>
            </a:r>
          </a:p>
          <a:p>
            <a:pPr eaLnBrk="1" hangingPunct="1"/>
            <a:r>
              <a:rPr lang="en-US" altLang="en-US" sz="2800" smtClean="0"/>
              <a:t>Foster baby bag in separate room away from kittens</a:t>
            </a:r>
          </a:p>
          <a:p>
            <a:pPr eaLnBrk="1" hangingPunct="1"/>
            <a:r>
              <a:rPr lang="en-US" altLang="en-US" sz="2800" smtClean="0"/>
              <a:t>Cover electrical cords</a:t>
            </a:r>
          </a:p>
          <a:p>
            <a:pPr eaLnBrk="1" hangingPunct="1"/>
            <a:r>
              <a:rPr lang="en-US" altLang="en-US" sz="2800" smtClean="0"/>
              <a:t>Don’t use good linens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11430"/>
          <a:stretch>
            <a:fillRect/>
          </a:stretch>
        </p:blipFill>
        <p:spPr bwMode="auto">
          <a:xfrm>
            <a:off x="685800" y="1828800"/>
            <a:ext cx="3276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Housing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sz="half" idx="2"/>
          </p:nvPr>
        </p:nvSpPr>
        <p:spPr>
          <a:xfrm>
            <a:off x="1524000" y="1630940"/>
            <a:ext cx="3470275" cy="19192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600" dirty="0" smtClean="0"/>
              <a:t>Places to use:</a:t>
            </a:r>
          </a:p>
          <a:p>
            <a:pPr eaLnBrk="1" hangingPunct="1">
              <a:defRPr/>
            </a:pPr>
            <a:r>
              <a:rPr lang="en-US" altLang="en-US" sz="2400" dirty="0" smtClean="0"/>
              <a:t>Spare bedroom</a:t>
            </a:r>
          </a:p>
          <a:p>
            <a:pPr eaLnBrk="1" hangingPunct="1">
              <a:defRPr/>
            </a:pPr>
            <a:r>
              <a:rPr lang="en-US" altLang="en-US" sz="2400" dirty="0" smtClean="0"/>
              <a:t>Bathroom</a:t>
            </a:r>
          </a:p>
          <a:p>
            <a:pPr eaLnBrk="1" hangingPunct="1">
              <a:defRPr/>
            </a:pPr>
            <a:r>
              <a:rPr lang="en-US" altLang="en-US" sz="2400" dirty="0" smtClean="0"/>
              <a:t>Den</a:t>
            </a:r>
          </a:p>
        </p:txBody>
      </p:sp>
      <p:pic>
        <p:nvPicPr>
          <p:cNvPr id="2458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7" y="3763530"/>
            <a:ext cx="4035425" cy="227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35729" y="1580458"/>
            <a:ext cx="3470275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600" dirty="0">
                <a:latin typeface="Century Gothic" panose="020B0502020202020204" pitchFamily="34" charset="0"/>
              </a:rPr>
              <a:t>Places not to use: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Garage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Office that is in use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Occupied bedroom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Laundry room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Litter Boxes</a:t>
            </a:r>
            <a:br>
              <a:rPr lang="en-US" altLang="en-US" smtClean="0"/>
            </a:br>
            <a:endParaRPr lang="en-US" altLang="en-US" sz="28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148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4038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/>
              <a:t>The more the merrier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Big one for mom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Little ones/low-sided for kittens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Baking pans/cookie sheets/Dollar Stores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Cardboard boxes from wet food</a:t>
            </a:r>
          </a:p>
          <a:p>
            <a:pPr>
              <a:spcBef>
                <a:spcPct val="0"/>
              </a:spcBef>
            </a:pPr>
            <a:endParaRPr lang="en-US" altLang="en-US" sz="2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Expenses/Donations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Food </a:t>
            </a:r>
          </a:p>
          <a:p>
            <a:pPr eaLnBrk="1" hangingPunct="1"/>
            <a:r>
              <a:rPr lang="en-US" altLang="en-US" dirty="0" smtClean="0"/>
              <a:t>Litter</a:t>
            </a:r>
          </a:p>
          <a:p>
            <a:pPr eaLnBrk="1" hangingPunct="1"/>
            <a:r>
              <a:rPr lang="en-US" altLang="en-US" dirty="0" smtClean="0"/>
              <a:t>Litter box</a:t>
            </a:r>
          </a:p>
          <a:p>
            <a:pPr eaLnBrk="1" hangingPunct="1"/>
            <a:r>
              <a:rPr lang="en-US" altLang="en-US" dirty="0" smtClean="0"/>
              <a:t>Toys</a:t>
            </a:r>
          </a:p>
          <a:p>
            <a:pPr eaLnBrk="1" hangingPunct="1"/>
            <a:r>
              <a:rPr lang="en-US" altLang="en-US" dirty="0" smtClean="0"/>
              <a:t>Scratchers</a:t>
            </a:r>
          </a:p>
          <a:p>
            <a:pPr eaLnBrk="1" hangingPunct="1"/>
            <a:r>
              <a:rPr lang="en-US" altLang="en-US" dirty="0" smtClean="0"/>
              <a:t>Mileage to/from shelter and adoption events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pic>
        <p:nvPicPr>
          <p:cNvPr id="10" name="Picture 2" descr="Image may contain: cat and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39" y="1370013"/>
            <a:ext cx="4133274" cy="3099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Google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676400"/>
            <a:ext cx="7391400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i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 </a:t>
            </a:r>
            <a:r>
              <a:rPr lang="en-US" sz="2400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have the following groups coming from Washington County on Thursday</a:t>
            </a:r>
            <a:r>
              <a:rPr lang="en-US" sz="2400" i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defRPr/>
            </a:pPr>
            <a:endParaRPr lang="en-US" sz="24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One 12-week old kitten – scared and hissing (socialization class required)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Two 6-week old kittens – happy and healthy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Four 3-week old kittens – needing bottle fed (bottle baby class required)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Shares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505200" y="1981200"/>
            <a:ext cx="51816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Folder “Foster Parents”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Preventative Care/Medications Form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04999"/>
            <a:ext cx="3028914" cy="300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Bringing Them Home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468313" y="1676400"/>
            <a:ext cx="4953000" cy="43735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Baby Bag full of supplies</a:t>
            </a:r>
          </a:p>
          <a:p>
            <a:pPr eaLnBrk="1" hangingPunct="1"/>
            <a:r>
              <a:rPr lang="en-US" altLang="en-US" sz="2800" smtClean="0"/>
              <a:t>Carrier with your kittens</a:t>
            </a:r>
          </a:p>
          <a:p>
            <a:pPr eaLnBrk="1" hangingPunct="1"/>
            <a:r>
              <a:rPr lang="en-US" altLang="en-US" sz="2800" smtClean="0"/>
              <a:t>Sign the Foster Agreement</a:t>
            </a:r>
          </a:p>
          <a:p>
            <a:pPr eaLnBrk="1" hangingPunct="1"/>
            <a:r>
              <a:rPr lang="en-US" altLang="en-US" sz="2800" smtClean="0"/>
              <a:t>Medical records</a:t>
            </a:r>
          </a:p>
          <a:p>
            <a:pPr eaLnBrk="1" hangingPunct="1"/>
            <a:r>
              <a:rPr lang="en-US" altLang="en-US" sz="2800" smtClean="0"/>
              <a:t>Anything else needed</a:t>
            </a:r>
          </a:p>
          <a:p>
            <a:pPr eaLnBrk="1" hangingPunct="1"/>
            <a:r>
              <a:rPr lang="en-US" altLang="en-US" sz="2800" smtClean="0"/>
              <a:t>Introductions with kids</a:t>
            </a: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3"/>
          <a:srcRect l="23531"/>
          <a:stretch>
            <a:fillRect/>
          </a:stretch>
        </p:blipFill>
        <p:spPr bwMode="auto">
          <a:xfrm>
            <a:off x="5431704" y="2209800"/>
            <a:ext cx="2971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Naming the Kittens</a:t>
            </a:r>
          </a:p>
        </p:txBody>
      </p:sp>
      <p:pic>
        <p:nvPicPr>
          <p:cNvPr id="3481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418" y="1943099"/>
            <a:ext cx="4940300" cy="3306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0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1447800"/>
            <a:ext cx="3124200" cy="42973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Orphans will already be named</a:t>
            </a:r>
          </a:p>
          <a:p>
            <a:pPr eaLnBrk="1" hangingPunct="1"/>
            <a:r>
              <a:rPr lang="en-US" altLang="en-US" sz="2400" dirty="0" smtClean="0"/>
              <a:t>Cannot change orphans’ names</a:t>
            </a:r>
          </a:p>
          <a:p>
            <a:pPr eaLnBrk="1" hangingPunct="1"/>
            <a:r>
              <a:rPr lang="en-US" altLang="en-US" sz="2400" dirty="0" smtClean="0"/>
              <a:t>Kittens with a mom cat you will get to name </a:t>
            </a:r>
          </a:p>
          <a:p>
            <a:pPr eaLnBrk="1" hangingPunct="1"/>
            <a:r>
              <a:rPr lang="en-US" altLang="en-US" sz="2400" dirty="0" smtClean="0"/>
              <a:t>Cannot change mom cat’s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Socializing Kittens</a:t>
            </a:r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119967" cy="233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1423224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Hands are not toys! Redirect to appropriate toys.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Expose to household noises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Meet lots of different people (and children!)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Handle them daily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Our foster program is known for making great cats!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Food</a:t>
            </a:r>
          </a:p>
        </p:txBody>
      </p:sp>
      <p:pic>
        <p:nvPicPr>
          <p:cNvPr id="409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10332"/>
          <a:stretch>
            <a:fillRect/>
          </a:stretch>
        </p:blipFill>
        <p:spPr>
          <a:xfrm>
            <a:off x="457200" y="2357006"/>
            <a:ext cx="3981800" cy="2354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4" name="Content Placeholder 4"/>
          <p:cNvSpPr>
            <a:spLocks noGrp="1"/>
          </p:cNvSpPr>
          <p:nvPr>
            <p:ph sz="half" idx="2"/>
          </p:nvPr>
        </p:nvSpPr>
        <p:spPr>
          <a:xfrm>
            <a:off x="4660900" y="1777775"/>
            <a:ext cx="4495800" cy="411978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High quality food 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Small amount wet 3x per day -&gt; 2x per day</a:t>
            </a:r>
          </a:p>
          <a:p>
            <a:pPr eaLnBrk="1" hangingPunct="1"/>
            <a:r>
              <a:rPr lang="en-US" altLang="en-US" sz="2400" dirty="0" smtClean="0"/>
              <a:t>Dry always available</a:t>
            </a:r>
          </a:p>
          <a:p>
            <a:pPr eaLnBrk="1" hangingPunct="1"/>
            <a:r>
              <a:rPr lang="en-US" altLang="en-US" sz="2400" dirty="0" smtClean="0"/>
              <a:t>Always lots of fresh water</a:t>
            </a:r>
          </a:p>
          <a:p>
            <a:pPr eaLnBrk="1" hangingPunct="1"/>
            <a:r>
              <a:rPr lang="en-US" altLang="en-US" sz="2400" dirty="0" smtClean="0"/>
              <a:t>Watch to make sure everyone is eating!</a:t>
            </a:r>
          </a:p>
          <a:p>
            <a:pPr eaLnBrk="1" hangingPunct="1"/>
            <a:r>
              <a:rPr lang="en-US" altLang="en-US" sz="2400" dirty="0" smtClean="0"/>
              <a:t>Supplemental (syringe) feeding if needed</a:t>
            </a:r>
            <a:endParaRPr lang="en-US" altLang="en-US" sz="2400" dirty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Welcome</a:t>
            </a:r>
          </a:p>
        </p:txBody>
      </p:sp>
      <p:pic>
        <p:nvPicPr>
          <p:cNvPr id="614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76116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Baby Bag Supplies</a:t>
            </a:r>
          </a:p>
        </p:txBody>
      </p:sp>
      <p:pic>
        <p:nvPicPr>
          <p:cNvPr id="430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6503" b="7874"/>
          <a:stretch>
            <a:fillRect/>
          </a:stretch>
        </p:blipFill>
        <p:spPr bwMode="auto">
          <a:xfrm>
            <a:off x="1541463" y="1617663"/>
            <a:ext cx="6061075" cy="407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00575" y="274638"/>
            <a:ext cx="4238625" cy="2163762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Medical Records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3591397" y="1542143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223983" y="16764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654" y="274638"/>
            <a:ext cx="3779837" cy="603408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Kitten Development &amp; </a:t>
            </a:r>
            <a:br>
              <a:rPr lang="en-US" dirty="0" smtClean="0"/>
            </a:br>
            <a:r>
              <a:rPr lang="en-US" dirty="0" smtClean="0"/>
              <a:t>Vaccine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5" t="30305" r="5552" b="39390"/>
          <a:stretch/>
        </p:blipFill>
        <p:spPr>
          <a:xfrm>
            <a:off x="0" y="1981200"/>
            <a:ext cx="9067800" cy="243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0" y="4648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FVRCP – Feline viral </a:t>
            </a:r>
            <a:r>
              <a:rPr lang="en-US" sz="1600" dirty="0" err="1">
                <a:latin typeface="Century Gothic" panose="020B0502020202020204" pitchFamily="34" charset="0"/>
              </a:rPr>
              <a:t>r</a:t>
            </a:r>
            <a:r>
              <a:rPr lang="en-US" sz="1600" dirty="0" err="1" smtClean="0">
                <a:latin typeface="Century Gothic" panose="020B0502020202020204" pitchFamily="34" charset="0"/>
              </a:rPr>
              <a:t>hinotracheitis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c</a:t>
            </a:r>
            <a:r>
              <a:rPr lang="en-US" sz="1600" dirty="0" err="1" smtClean="0">
                <a:latin typeface="Century Gothic" panose="020B0502020202020204" pitchFamily="34" charset="0"/>
              </a:rPr>
              <a:t>alicivirus</a:t>
            </a:r>
            <a:r>
              <a:rPr lang="en-US" sz="1600" dirty="0" smtClean="0">
                <a:latin typeface="Century Gothic" panose="020B0502020202020204" pitchFamily="34" charset="0"/>
              </a:rPr>
              <a:t>, and </a:t>
            </a:r>
            <a:r>
              <a:rPr lang="en-US" sz="1600" dirty="0" err="1">
                <a:latin typeface="Century Gothic" panose="020B0502020202020204" pitchFamily="34" charset="0"/>
              </a:rPr>
              <a:t>p</a:t>
            </a:r>
            <a:r>
              <a:rPr lang="en-US" sz="1600" dirty="0" err="1" smtClean="0">
                <a:latin typeface="Century Gothic" panose="020B0502020202020204" pitchFamily="34" charset="0"/>
              </a:rPr>
              <a:t>anleukopenia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en-US" sz="1600" dirty="0" err="1" smtClean="0">
                <a:latin typeface="Century Gothic" panose="020B0502020202020204" pitchFamily="34" charset="0"/>
              </a:rPr>
              <a:t>Strongid</a:t>
            </a:r>
            <a:r>
              <a:rPr lang="en-US" sz="1600" dirty="0" smtClean="0">
                <a:latin typeface="Century Gothic" panose="020B0502020202020204" pitchFamily="34" charset="0"/>
              </a:rPr>
              <a:t> – Roundworm </a:t>
            </a:r>
            <a:r>
              <a:rPr lang="en-US" sz="1600" dirty="0" err="1" smtClean="0">
                <a:latin typeface="Century Gothic" panose="020B0502020202020204" pitchFamily="34" charset="0"/>
              </a:rPr>
              <a:t>dewormer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Health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Discharge from eyes or nose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Coughing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Diarrhea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Vomiting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Straining to urinate or defecate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Bleeding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Lethargy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Fever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Paralysis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Extreme change in attitude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Not eating/drinking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Temperature too low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Temperature too high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Fur loss/scabs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Not gaining weight or reaching milestones (see pg. 26)</a:t>
            </a:r>
            <a:endParaRPr lang="en-US" dirty="0"/>
          </a:p>
        </p:txBody>
      </p:sp>
      <p:pic>
        <p:nvPicPr>
          <p:cNvPr id="49156" name="Picture 5" descr="C:\Users\Kristi\Pictures\CAT\Debbie Brusius photos\Cat Adoption Team from Debbie Brusius\Foster Program\Debbies suggested foster information\Images for the mentor book\IMGP9747_edit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3810000" cy="285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Ailments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001000" cy="42973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Expect to see at least one of these while fostering. If you don’t, you are one of the lucky ones!</a:t>
            </a:r>
          </a:p>
          <a:p>
            <a:pPr lvl="1" eaLnBrk="1" hangingPunct="1"/>
            <a:r>
              <a:rPr lang="en-US" altLang="en-US" dirty="0" smtClean="0"/>
              <a:t>Diarrhea</a:t>
            </a:r>
          </a:p>
          <a:p>
            <a:pPr lvl="1" eaLnBrk="1" hangingPunct="1"/>
            <a:r>
              <a:rPr lang="en-US" altLang="en-US" dirty="0" smtClean="0"/>
              <a:t>Upper Respiratory Infection (kitty cold)</a:t>
            </a:r>
          </a:p>
          <a:p>
            <a:pPr lvl="1" eaLnBrk="1" hangingPunct="1"/>
            <a:r>
              <a:rPr lang="en-US" altLang="en-US" dirty="0" smtClean="0"/>
              <a:t>Conjunctivitis</a:t>
            </a:r>
          </a:p>
          <a:p>
            <a:pPr lvl="1" eaLnBrk="1" hangingPunct="1"/>
            <a:r>
              <a:rPr lang="en-US" altLang="en-US" dirty="0" smtClean="0"/>
              <a:t>Vomiting</a:t>
            </a:r>
          </a:p>
          <a:p>
            <a:pPr lvl="1" eaLnBrk="1" hangingPunct="1"/>
            <a:r>
              <a:rPr lang="en-US" altLang="en-US" dirty="0" smtClean="0"/>
              <a:t>Dehydration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Diarrhea Protocol</a:t>
            </a:r>
          </a:p>
        </p:txBody>
      </p:sp>
      <p:pic>
        <p:nvPicPr>
          <p:cNvPr id="52227" name="Content Placeholder 4"/>
          <p:cNvPicPr>
            <a:picLocks noChangeAspect="1"/>
          </p:cNvPicPr>
          <p:nvPr/>
        </p:nvPicPr>
        <p:blipFill rotWithShape="1">
          <a:blip r:embed="rId3"/>
          <a:srcRect l="13620"/>
          <a:stretch/>
        </p:blipFill>
        <p:spPr bwMode="auto">
          <a:xfrm>
            <a:off x="5257800" y="1828800"/>
            <a:ext cx="34417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79855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Alert your mentor - may need fluids if dehydrated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Fortiflora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Consistent Diet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Canned pumpkin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Medication from the shelter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Fecal sample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**Vet appointment if severe**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and </a:t>
            </a:r>
            <a:br>
              <a:rPr lang="en-US" altLang="en-US" smtClean="0"/>
            </a:br>
            <a:r>
              <a:rPr lang="en-US" altLang="en-US" smtClean="0"/>
              <a:t>Emergency Care</a:t>
            </a:r>
          </a:p>
        </p:txBody>
      </p:sp>
      <p:pic>
        <p:nvPicPr>
          <p:cNvPr id="5529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981200"/>
            <a:ext cx="4038600" cy="3068638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12925"/>
            <a:ext cx="4267200" cy="4236604"/>
          </a:xfrm>
        </p:spPr>
        <p:txBody>
          <a:bodyPr/>
          <a:lstStyle/>
          <a:p>
            <a:pPr eaLnBrk="1" hangingPunct="1"/>
            <a:r>
              <a:rPr lang="en-US" altLang="en-US" sz="2300" b="1" dirty="0" smtClean="0"/>
              <a:t>Your organization </a:t>
            </a:r>
            <a:r>
              <a:rPr lang="en-US" altLang="en-US" sz="2300" dirty="0" smtClean="0"/>
              <a:t>will cover all medical expenses done at the shelter</a:t>
            </a:r>
          </a:p>
          <a:p>
            <a:pPr eaLnBrk="1" hangingPunct="1"/>
            <a:r>
              <a:rPr lang="en-US" altLang="en-US" sz="2300" b="1" dirty="0" smtClean="0"/>
              <a:t>Your organization</a:t>
            </a:r>
            <a:r>
              <a:rPr lang="en-US" altLang="en-US" sz="2300" dirty="0" smtClean="0"/>
              <a:t> must approve outside expenses</a:t>
            </a:r>
          </a:p>
          <a:p>
            <a:pPr eaLnBrk="1" hangingPunct="1"/>
            <a:r>
              <a:rPr lang="en-US" altLang="en-US" sz="2300" dirty="0" smtClean="0"/>
              <a:t>Foster Parents cannot seek medical care on their own without the consent of the shelter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Adoption Process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304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Pre-adoption </a:t>
            </a:r>
            <a:r>
              <a:rPr lang="en-US" altLang="en-US" dirty="0" smtClean="0"/>
              <a:t>vs. </a:t>
            </a:r>
            <a:r>
              <a:rPr lang="en-US" altLang="en-US" dirty="0" smtClean="0"/>
              <a:t>adoption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Foster </a:t>
            </a:r>
            <a:r>
              <a:rPr lang="en-US" altLang="en-US" dirty="0" smtClean="0"/>
              <a:t>parents </a:t>
            </a:r>
            <a:r>
              <a:rPr lang="en-US" altLang="en-US" dirty="0" smtClean="0"/>
              <a:t>can adopt</a:t>
            </a:r>
          </a:p>
          <a:p>
            <a:pPr eaLnBrk="1" hangingPunct="1"/>
            <a:r>
              <a:rPr lang="en-US" altLang="en-US" dirty="0" smtClean="0"/>
              <a:t>No </a:t>
            </a:r>
            <a:r>
              <a:rPr lang="en-US" altLang="en-US" dirty="0" smtClean="0"/>
              <a:t>holds </a:t>
            </a:r>
            <a:r>
              <a:rPr lang="en-US" altLang="en-US" dirty="0" smtClean="0"/>
              <a:t>in foster care</a:t>
            </a:r>
          </a:p>
        </p:txBody>
      </p:sp>
      <p:pic>
        <p:nvPicPr>
          <p:cNvPr id="5734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0"/>
          <a:stretch>
            <a:fillRect/>
          </a:stretch>
        </p:blipFill>
        <p:spPr>
          <a:xfrm>
            <a:off x="4419600" y="1905000"/>
            <a:ext cx="4191000" cy="3141663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152400" y="5348288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/>
              <a:t>Kittens do not go home until they are altered – no exception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Free Kitty is NEVER Free!</a:t>
            </a:r>
          </a:p>
        </p:txBody>
      </p:sp>
      <p:pic>
        <p:nvPicPr>
          <p:cNvPr id="59395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/>
          <a:stretch>
            <a:fillRect/>
          </a:stretch>
        </p:blipFill>
        <p:spPr>
          <a:xfrm>
            <a:off x="609600" y="1360488"/>
            <a:ext cx="8021638" cy="4449762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38200" y="315913"/>
            <a:ext cx="7086600" cy="609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Kitten List</a:t>
            </a:r>
            <a:endParaRPr lang="en-US" altLang="en-US" sz="400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59313"/>
              </p:ext>
            </p:extLst>
          </p:nvPr>
        </p:nvGraphicFramePr>
        <p:xfrm>
          <a:off x="457200" y="1190849"/>
          <a:ext cx="8229599" cy="4221666"/>
        </p:xfrm>
        <a:graphic>
          <a:graphicData uri="http://schemas.openxmlformats.org/drawingml/2006/table">
            <a:tbl>
              <a:tblPr/>
              <a:tblGrid>
                <a:gridCol w="2509024"/>
                <a:gridCol w="499017"/>
                <a:gridCol w="301083"/>
                <a:gridCol w="603281"/>
                <a:gridCol w="804560"/>
                <a:gridCol w="1152479"/>
                <a:gridCol w="653461"/>
                <a:gridCol w="1706694"/>
              </a:tblGrid>
              <a:tr h="401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Colors/Gender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#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 Dates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Vaccine Date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9 weeks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CONTACT INFO</a:t>
                      </a: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675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Orange Tabby / White Male – Barbarossa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25814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10/19/17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9/30/17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Mom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10/14/17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Parent Name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Anywhere,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/ Grey Female – Kanga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26275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11/1/17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11/1/17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Mom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10/24/17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Parent Name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Anywhere,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3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DSH Black Male – Winter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Socialization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26696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Altered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Mom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11/17/17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Parent Name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Anywhere,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70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Chocolate Point Female – Hot Stuff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Grey Male – Hot Pepper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DLH Grey Female – Hot Toddy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26382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26384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26385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11/22/17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Mom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12/13/17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12/13/17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12/13/17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Parent Name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Anywhere,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70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 Female – Molly K3 aka Prancer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 Female – Molly K4 aka Vixen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Vixon is small for her age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26618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26619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11/29/17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11/29/17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Molly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(at shelter)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12/13/17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12/13/17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Parent Name</a:t>
                      </a:r>
                      <a:endParaRPr lang="en-US" sz="900" u="sng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email@gmail.com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Anywhere,</a:t>
                      </a:r>
                      <a:r>
                        <a:rPr lang="en-US" sz="9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</a:t>
                      </a:r>
                      <a:endParaRPr lang="en-US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809038" cy="2971800"/>
          </a:xfrm>
        </p:spPr>
        <p:txBody>
          <a:bodyPr/>
          <a:lstStyle/>
          <a:p>
            <a:pPr eaLnBrk="1" hangingPunct="1"/>
            <a:r>
              <a:rPr lang="en-US" altLang="en-US" sz="4500" smtClean="0"/>
              <a:t>Thank You for Opening Your Heart and Your Home.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490" y="2286000"/>
            <a:ext cx="5514858" cy="367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81200" y="163513"/>
            <a:ext cx="5286375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Get Your Kittens Seen</a:t>
            </a:r>
          </a:p>
        </p:txBody>
      </p:sp>
      <p:sp>
        <p:nvSpPr>
          <p:cNvPr id="30724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676400"/>
            <a:ext cx="4648200" cy="4251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Petco, </a:t>
            </a:r>
            <a:r>
              <a:rPr lang="en-US" altLang="en-US" sz="2400" dirty="0" err="1" smtClean="0"/>
              <a:t>Petsmart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Opportunities are very limited 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Look for announcements in your email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smtClean="0"/>
              <a:t>Kitten </a:t>
            </a:r>
            <a:r>
              <a:rPr lang="en-US" altLang="en-US" sz="2400" dirty="0" err="1" smtClean="0"/>
              <a:t>Palooza</a:t>
            </a:r>
            <a:r>
              <a:rPr lang="en-US" altLang="en-US" sz="2400" dirty="0" smtClean="0"/>
              <a:t> in June!</a:t>
            </a:r>
            <a:endParaRPr lang="en-US" alt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450" y="2392362"/>
            <a:ext cx="4229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Petfinder – 6 weeks and older</a:t>
            </a:r>
          </a:p>
        </p:txBody>
      </p:sp>
      <p:pic>
        <p:nvPicPr>
          <p:cNvPr id="6553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107" y="1441711"/>
            <a:ext cx="3886200" cy="4523854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40" name="Picture 2" descr="C:\Users\owner\Pictures\Cat Adoption Team Pictures\Kitten pictur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7478"/>
          <a:stretch>
            <a:fillRect/>
          </a:stretch>
        </p:blipFill>
        <p:spPr bwMode="auto">
          <a:xfrm>
            <a:off x="5383213" y="3886200"/>
            <a:ext cx="2989262" cy="2141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3213" y="1417638"/>
            <a:ext cx="2987675" cy="22860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Returning Kittens for </a:t>
            </a:r>
            <a:br>
              <a:rPr lang="en-US" dirty="0" smtClean="0"/>
            </a:br>
            <a:r>
              <a:rPr lang="en-US" dirty="0" smtClean="0"/>
              <a:t>Surgery or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3434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100" b="1" dirty="0" smtClean="0"/>
              <a:t>Surgery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Email when kittens are 1.75 lbs.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pre-adopted, let adoptive family know the surgery date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Personality Profile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Foster Return Form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Collar kittens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Hand in Baby Bag and all supplies</a:t>
            </a:r>
            <a:endParaRPr lang="en-US" dirty="0"/>
          </a:p>
        </p:txBody>
      </p:sp>
      <p:pic>
        <p:nvPicPr>
          <p:cNvPr id="6758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7"/>
          <a:stretch>
            <a:fillRect/>
          </a:stretch>
        </p:blipFill>
        <p:spPr>
          <a:xfrm>
            <a:off x="4824413" y="2005013"/>
            <a:ext cx="3862387" cy="3429000"/>
          </a:xfrm>
          <a:ln w="38100" cap="sq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Cleaning for Your Next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600200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Throw away disposables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Bowls/toys – dishwasher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Bedding/toys – washer on hot cycle w/bleach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Litterbox/floors/walls – wash with hot soapy water, then 1:32 bleach for 10 min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pic>
        <p:nvPicPr>
          <p:cNvPr id="2050" name="Picture 2" descr="Image result for bottle of rescue clea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0904"/>
            <a:ext cx="2286000" cy="40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FAQ’s</a:t>
            </a:r>
          </a:p>
        </p:txBody>
      </p:sp>
      <p:pic>
        <p:nvPicPr>
          <p:cNvPr id="716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9962"/>
          <a:stretch>
            <a:fillRect/>
          </a:stretch>
        </p:blipFill>
        <p:spPr>
          <a:xfrm>
            <a:off x="2278063" y="1295400"/>
            <a:ext cx="4732337" cy="4525963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</a:p>
        </p:txBody>
      </p:sp>
      <p:pic>
        <p:nvPicPr>
          <p:cNvPr id="7373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>
            <a:fillRect/>
          </a:stretch>
        </p:blipFill>
        <p:spPr>
          <a:xfrm>
            <a:off x="1143000" y="1295400"/>
            <a:ext cx="6761163" cy="426085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Highs and Lows of Fostering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Clean up – possible damage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Separate foster room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Death of an animal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Say good bye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Socialize them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Use our vets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Not your animals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Financial obligation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Monitor health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Strictly indoors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Adult supervision with children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Own animals current on vaccinations and altering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Saving lives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Making a difference in your community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Goes to Foster Care?</a:t>
            </a: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988" y="1549736"/>
            <a:ext cx="2511425" cy="1675137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7955" y="1651730"/>
            <a:ext cx="2271840" cy="303053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608" y="3752652"/>
            <a:ext cx="2732087" cy="181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5106" y="477935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Pregnant moms </a:t>
            </a:r>
          </a:p>
          <a:p>
            <a:r>
              <a:rPr lang="en-US" dirty="0" smtClean="0"/>
              <a:t>Moms + young kittens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32340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Orphaned kittens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5848" y="5625264"/>
            <a:ext cx="26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Adults – sick or rehab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7606" y="3222336"/>
            <a:ext cx="15243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/>
          <a:stretch/>
        </p:blipFill>
        <p:spPr>
          <a:xfrm>
            <a:off x="6719886" y="1510376"/>
            <a:ext cx="1562101" cy="1656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12" y="3861059"/>
            <a:ext cx="2033016" cy="143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43440" y="5298962"/>
            <a:ext cx="170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Bottle babies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Foster Manual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3622106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17526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A wonderful and detailed resource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Reference it often!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Use “Find” function to search the 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 can’t find an answer, ask your mentor or the foster </a:t>
            </a:r>
            <a:r>
              <a:rPr lang="en-US" sz="2400" dirty="0" smtClean="0">
                <a:latin typeface="Century Gothic" panose="020B0502020202020204" pitchFamily="34" charset="0"/>
              </a:rPr>
              <a:t>coordinator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Foster Agreement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will sign this every time you take a litter or a single kitten home with you</a:t>
            </a:r>
          </a:p>
          <a:p>
            <a:pPr eaLnBrk="1" hangingPunct="1"/>
            <a:r>
              <a:rPr lang="en-US" altLang="en-US" smtClean="0"/>
              <a:t>It is your responsibility to know what is expected of you</a:t>
            </a:r>
          </a:p>
          <a:p>
            <a:pPr eaLnBrk="1" hangingPunct="1"/>
            <a:r>
              <a:rPr lang="en-US" altLang="en-US" smtClean="0"/>
              <a:t>Compliance is a must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Responsibilities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/>
              <a:t>Inside at all times</a:t>
            </a:r>
          </a:p>
          <a:p>
            <a:pPr eaLnBrk="1" hangingPunct="1"/>
            <a:r>
              <a:rPr lang="en-US" altLang="en-US" sz="2600" dirty="0" smtClean="0"/>
              <a:t>Carrier when leaving the house</a:t>
            </a:r>
          </a:p>
          <a:p>
            <a:pPr eaLnBrk="1" hangingPunct="1"/>
            <a:r>
              <a:rPr lang="en-US" altLang="en-US" sz="2600" dirty="0" smtClean="0"/>
              <a:t>Doors and windows closed</a:t>
            </a:r>
          </a:p>
          <a:p>
            <a:pPr eaLnBrk="1" hangingPunct="1"/>
            <a:r>
              <a:rPr lang="en-US" altLang="en-US" sz="2600" dirty="0" smtClean="0"/>
              <a:t>Cat escape</a:t>
            </a:r>
          </a:p>
          <a:p>
            <a:pPr eaLnBrk="1" hangingPunct="1"/>
            <a:r>
              <a:rPr lang="en-US" altLang="en-US" sz="2600" dirty="0" smtClean="0"/>
              <a:t>Keep them separate</a:t>
            </a:r>
          </a:p>
          <a:p>
            <a:pPr eaLnBrk="1" hangingPunct="1"/>
            <a:r>
              <a:rPr lang="en-US" altLang="en-US" sz="2600" dirty="0" smtClean="0"/>
              <a:t>Mixing with your own pets: are they tested?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may contain: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00501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Mentors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82764"/>
            <a:ext cx="4724400" cy="37068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Experienced foster parent volunteers</a:t>
            </a:r>
          </a:p>
          <a:p>
            <a:pPr eaLnBrk="1" hangingPunct="1"/>
            <a:r>
              <a:rPr lang="en-US" altLang="en-US" dirty="0" smtClean="0"/>
              <a:t>Preventative care</a:t>
            </a:r>
          </a:p>
          <a:p>
            <a:pPr eaLnBrk="1" hangingPunct="1"/>
            <a:r>
              <a:rPr lang="en-US" altLang="en-US" dirty="0" smtClean="0"/>
              <a:t>Call with any question</a:t>
            </a:r>
          </a:p>
          <a:p>
            <a:pPr eaLnBrk="1" hangingPunct="1"/>
            <a:r>
              <a:rPr lang="en-US" altLang="en-US" dirty="0" smtClean="0"/>
              <a:t>If kitten isn’t doing well</a:t>
            </a:r>
          </a:p>
          <a:p>
            <a:pPr eaLnBrk="1" hangingPunct="1"/>
            <a:r>
              <a:rPr lang="en-US" altLang="en-US" dirty="0" smtClean="0"/>
              <a:t>Support system</a:t>
            </a:r>
          </a:p>
          <a:p>
            <a:pPr eaLnBrk="1" hangingPunct="1"/>
            <a:r>
              <a:rPr lang="en-US" altLang="en-US" dirty="0" smtClean="0"/>
              <a:t>On-call mentors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48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/>
          <a:stretch>
            <a:fillRect/>
          </a:stretch>
        </p:blipFill>
        <p:spPr>
          <a:xfrm>
            <a:off x="5257800" y="1447800"/>
            <a:ext cx="3352800" cy="4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Fostering 4 Rock Stars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8155</TotalTime>
  <Words>1168</Words>
  <Application>Microsoft Office PowerPoint</Application>
  <PresentationFormat>On-screen Show (4:3)</PresentationFormat>
  <Paragraphs>343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Office Theme</vt:lpstr>
      <vt:lpstr>More Than Just Playing with Kittens Foster Training</vt:lpstr>
      <vt:lpstr>Welcome</vt:lpstr>
      <vt:lpstr>Thank You for Opening Your Heart and Your Home.</vt:lpstr>
      <vt:lpstr>Highs and Lows of Fostering</vt:lpstr>
      <vt:lpstr>Who Goes to Foster Care?</vt:lpstr>
      <vt:lpstr>Foster Manual</vt:lpstr>
      <vt:lpstr>Foster Agreement</vt:lpstr>
      <vt:lpstr>Key Responsibilities</vt:lpstr>
      <vt:lpstr>Mentors</vt:lpstr>
      <vt:lpstr>Kitty-Proofing Your Home</vt:lpstr>
      <vt:lpstr>Housing</vt:lpstr>
      <vt:lpstr>Litter Boxes </vt:lpstr>
      <vt:lpstr>Expenses/Donations</vt:lpstr>
      <vt:lpstr>Google Group</vt:lpstr>
      <vt:lpstr>Google Shares</vt:lpstr>
      <vt:lpstr>Bringing Them Home</vt:lpstr>
      <vt:lpstr>Naming the Kittens</vt:lpstr>
      <vt:lpstr>Socializing Kittens</vt:lpstr>
      <vt:lpstr>Food</vt:lpstr>
      <vt:lpstr>Baby Bag Supplies</vt:lpstr>
      <vt:lpstr> Medical Records</vt:lpstr>
      <vt:lpstr>Kitten Development &amp;  Vaccine Schedule</vt:lpstr>
      <vt:lpstr>Health Concerns</vt:lpstr>
      <vt:lpstr>Common Ailments</vt:lpstr>
      <vt:lpstr>Diarrhea Protocol</vt:lpstr>
      <vt:lpstr>General and  Emergency Care</vt:lpstr>
      <vt:lpstr>Adoption Process</vt:lpstr>
      <vt:lpstr>A Free Kitty is NEVER Free!</vt:lpstr>
      <vt:lpstr>Kitten List</vt:lpstr>
      <vt:lpstr>Get Your Kittens Seen</vt:lpstr>
      <vt:lpstr>Petfinder – 6 weeks and older</vt:lpstr>
      <vt:lpstr>Returning Kittens for  Surgery or Adoption</vt:lpstr>
      <vt:lpstr>Cleaning for Your Next Group</vt:lpstr>
      <vt:lpstr>FAQ’s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 Training Washington County Animal Services ~ Bonnie L. Hays Small Animal Shelter</dc:title>
  <dc:creator>Cat Adoption Team</dc:creator>
  <cp:lastModifiedBy>Kaisa Butcher</cp:lastModifiedBy>
  <cp:revision>131</cp:revision>
  <cp:lastPrinted>2018-02-13T23:54:16Z</cp:lastPrinted>
  <dcterms:created xsi:type="dcterms:W3CDTF">2012-05-20T00:53:54Z</dcterms:created>
  <dcterms:modified xsi:type="dcterms:W3CDTF">2018-10-15T20:55:58Z</dcterms:modified>
</cp:coreProperties>
</file>